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4664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29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7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89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9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10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96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59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67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46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63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304800" algn="ctr" rtl="0">
              <a:buClr>
                <a:schemeClr val="dk1"/>
              </a:buClr>
              <a:buFont typeface="Arial"/>
              <a:buNone/>
              <a:defRPr/>
            </a:lvl3pPr>
            <a:lvl4pPr marL="0" marR="0" indent="304800" algn="ctr" rtl="0">
              <a:buClr>
                <a:schemeClr val="dk1"/>
              </a:buClr>
              <a:buFont typeface="Arial"/>
              <a:buNone/>
              <a:defRPr/>
            </a:lvl4pPr>
            <a:lvl5pPr marL="0" marR="0" indent="304800" algn="ctr" rtl="0">
              <a:buClr>
                <a:schemeClr val="dk1"/>
              </a:buClr>
              <a:buFont typeface="Arial"/>
              <a:buNone/>
              <a:defRPr/>
            </a:lvl5pPr>
            <a:lvl6pPr marL="0" marR="0" indent="304800" algn="ctr" rtl="0">
              <a:buClr>
                <a:schemeClr val="dk1"/>
              </a:buClr>
              <a:buFont typeface="Arial"/>
              <a:buNone/>
              <a:defRPr/>
            </a:lvl6pPr>
            <a:lvl7pPr marL="0" marR="0" indent="304800" algn="ctr" rtl="0">
              <a:buClr>
                <a:schemeClr val="dk1"/>
              </a:buClr>
              <a:buFont typeface="Arial"/>
              <a:buNone/>
              <a:defRPr/>
            </a:lvl7pPr>
            <a:lvl8pPr marL="0" marR="0" indent="304800" algn="ctr" rtl="0">
              <a:buClr>
                <a:schemeClr val="dk1"/>
              </a:buClr>
              <a:buFont typeface="Arial"/>
              <a:buNone/>
              <a:defRPr/>
            </a:lvl8pPr>
            <a:lvl9pPr marL="0" marR="0" indent="304800" algn="ctr" rtl="0"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457200" rtl="0"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 rtl="0"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spcBef>
                <a:spcPts val="360"/>
              </a:spcBef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228600" algn="l" rtl="0">
              <a:buClr>
                <a:schemeClr val="dk1"/>
              </a:buClr>
              <a:buFont typeface="Arial"/>
              <a:buNone/>
              <a:defRPr/>
            </a:lvl3pPr>
            <a:lvl4pPr marL="0" marR="0" indent="228600" algn="l" rtl="0">
              <a:buClr>
                <a:schemeClr val="dk1"/>
              </a:buClr>
              <a:buFont typeface="Arial"/>
              <a:buNone/>
              <a:defRPr/>
            </a:lvl4pPr>
            <a:lvl5pPr marL="0" marR="0" indent="228600" algn="l" rtl="0">
              <a:buClr>
                <a:schemeClr val="dk1"/>
              </a:buClr>
              <a:buFont typeface="Arial"/>
              <a:buNone/>
              <a:defRPr/>
            </a:lvl5pPr>
            <a:lvl6pPr marL="0" marR="0" indent="228600" algn="l" rtl="0">
              <a:buClr>
                <a:schemeClr val="dk1"/>
              </a:buClr>
              <a:buFont typeface="Arial"/>
              <a:buNone/>
              <a:defRPr/>
            </a:lvl6pPr>
            <a:lvl7pPr marL="0" marR="0" indent="228600" algn="l" rtl="0">
              <a:buClr>
                <a:schemeClr val="dk1"/>
              </a:buClr>
              <a:buFont typeface="Arial"/>
              <a:buNone/>
              <a:defRPr/>
            </a:lvl7pPr>
            <a:lvl8pPr marL="0" marR="0" indent="228600" algn="l" rtl="0">
              <a:buClr>
                <a:schemeClr val="dk1"/>
              </a:buClr>
              <a:buFont typeface="Arial"/>
              <a:buNone/>
              <a:defRPr/>
            </a:lvl8pPr>
            <a:lvl9pPr marL="0" marR="0" indent="228600" algn="l" rtl="0"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90" y="869172"/>
            <a:ext cx="8529850" cy="15465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Downtown Prosperity, Neighborhood Neglect:</a:t>
            </a:r>
            <a:br>
              <a:rPr lang="en-US" sz="3200" b="1" dirty="0" smtClean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</a:rPr>
              <a:t>  Chicago’s Black and Latino Workers Left Behind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49253"/>
            <a:ext cx="8117006" cy="10464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An Analysis of U.S. Census Data Covering Neighborhood Workers and their Communities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0" y="4798212"/>
            <a:ext cx="2287068" cy="18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508068"/>
            <a:ext cx="8229600" cy="2030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Ensure that tax dollars be spent on quality public services, not private developers and financiers.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618072"/>
            <a:ext cx="8229600" cy="3151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</a:rPr>
              <a:t>Call for a review of City of Chicago's and Chicago Public Schools' interest rate swap deals with Wall Street big banks, and renegotiate these agreements down from costs of $74.1 million and $36 million every year.</a:t>
            </a:r>
          </a:p>
          <a:p>
            <a:endParaRPr lang="en" sz="18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210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Improve conditions</a:t>
            </a:r>
            <a:r>
              <a:rPr lang="en" sz="3600" b="1" i="0" u="none" strike="noStrike" cap="none" dirty="0" smtClean="0">
                <a:solidFill>
                  <a:schemeClr val="dk1"/>
                </a:solidFill>
              </a:rPr>
              <a:t> in struggling communities by </a:t>
            </a: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raising </a:t>
            </a: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standards for lowest-wage workers.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382592"/>
            <a:ext cx="8229600" cy="2987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</a:rPr>
              <a:t>Push for an increase in the city minimum wage to ensure that working families can share in the economic benefits of Chicago's status as a global city.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16"/>
            <a:ext cx="8229600" cy="2127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Reduce the tax burden on </a:t>
            </a: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low </a:t>
            </a: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and </a:t>
            </a: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middle-income </a:t>
            </a: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families while addressing Illinois’ structural </a:t>
            </a: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deficit.</a:t>
            </a:r>
            <a:endParaRPr lang="en" sz="3600" b="1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2592425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</a:rPr>
              <a:t>Work with state officials to amend the Illinois constitution to allow a graduated income tax to relieve the disproportionate burden on low- and middle-income families, and create the revenue needed to support education and the critical safety net.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00" y="1313646"/>
            <a:ext cx="9457147" cy="41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3945" y="2544233"/>
            <a:ext cx="7664358" cy="4313767"/>
          </a:xfrm>
          <a:prstGeom prst="rect">
            <a:avLst/>
          </a:prstGeom>
        </p:spPr>
      </p:pic>
      <p:sp>
        <p:nvSpPr>
          <p:cNvPr id="24" name="Shape 24"/>
          <p:cNvSpPr txBox="1"/>
          <p:nvPr/>
        </p:nvSpPr>
        <p:spPr>
          <a:xfrm>
            <a:off x="534725" y="427800"/>
            <a:ext cx="8034300" cy="191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 creation and re-location, subsidized by over $1.2 billion from Chicago taxpayers, disproportionately benefits non-Chicago residents. From 2002 to 2011, downtown economic activity brought a net gain of 52,404 jobs to downtown Chicago.  </a:t>
            </a: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1 of 4 of those new jobs was filled by a Chicago resident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457200" y="325575"/>
            <a:ext cx="8582400" cy="15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Jobs are moving to downtown and leaving Chicago’s neighborhoods. Between 2002 and 2011, there was a </a:t>
            </a: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 loss of 10,121 jobs across Chicago's neighborhoods</a:t>
            </a:r>
            <a:r>
              <a:rPr lang="en" sz="18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55313" y="1596980"/>
            <a:ext cx="6130343" cy="3580327"/>
          </a:xfrm>
          <a:prstGeom prst="rect">
            <a:avLst/>
          </a:prstGeom>
        </p:spPr>
      </p:pic>
      <p:sp>
        <p:nvSpPr>
          <p:cNvPr id="31" name="Shape 31"/>
          <p:cNvSpPr/>
          <p:nvPr/>
        </p:nvSpPr>
        <p:spPr>
          <a:xfrm>
            <a:off x="566381" y="5302780"/>
            <a:ext cx="804535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 opportunities for Chicago’s low and middle wage earning families are disappearing from the city. From 2002 to 2011, Chicago added 129,054 new jobs paying $40,000/year and above to its job pool.  During the same period, there was a loss of 182,938 jobs that paid below $40,000/year.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21025" y="666325"/>
            <a:ext cx="38375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1"/>
                </a:solidFill>
              </a:rPr>
              <a:t>As Chicagoans experienced deepened job losses, unemployment grew disproportionately in communities of color.  The ten zip codes with the highest unemployment are 70% or more Black or Latino, based on Census data estimates from 2007 to 2011.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40180" y="0"/>
            <a:ext cx="4309195" cy="6246254"/>
          </a:xfrm>
          <a:prstGeom prst="rect">
            <a:avLst/>
          </a:prstGeom>
        </p:spPr>
      </p:pic>
      <p:pic>
        <p:nvPicPr>
          <p:cNvPr id="38" name="Shape 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04562" y="4314423"/>
            <a:ext cx="2781837" cy="254357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125" y="0"/>
            <a:ext cx="3277748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1"/>
                </a:solidFill>
              </a:rPr>
              <a:t>Black and Latino families are at a higher risk of living in poverty than their white counterparts.  From Census data gathered from 2007 to 2011, the percentage of Black families living in poverty was about 5 times higher than the percentage of white families living in poverty, while the percentage of Latino families was about 4 times that of white families.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87525" y="133350"/>
            <a:ext cx="4629150" cy="3362325"/>
          </a:xfrm>
          <a:prstGeom prst="rect">
            <a:avLst/>
          </a:prstGeom>
        </p:spPr>
      </p:pic>
      <p:pic>
        <p:nvPicPr>
          <p:cNvPr id="45" name="Shape 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31150" y="3495675"/>
            <a:ext cx="4341900" cy="3362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576616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0175" y="379369"/>
            <a:ext cx="8229600" cy="1995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/>
            </a:r>
            <a:br>
              <a:rPr lang="en" sz="3600" b="1" i="0" u="none" strike="noStrike" cap="none" baseline="0" dirty="0" smtClean="0">
                <a:solidFill>
                  <a:schemeClr val="dk1"/>
                </a:solidFill>
              </a:rPr>
            </a:br>
            <a:r>
              <a:rPr lang="en" sz="3600" b="1" dirty="0">
                <a:solidFill>
                  <a:schemeClr val="dk1"/>
                </a:solidFill>
              </a:rPr>
              <a:t/>
            </a:r>
            <a:br>
              <a:rPr lang="en" sz="3600" b="1" dirty="0">
                <a:solidFill>
                  <a:schemeClr val="dk1"/>
                </a:solidFill>
              </a:rPr>
            </a:br>
            <a:r>
              <a:rPr lang="en" sz="3600" b="1" dirty="0" smtClean="0">
                <a:solidFill>
                  <a:schemeClr val="dk1"/>
                </a:solidFill>
              </a:rPr>
              <a:t/>
            </a:r>
            <a:br>
              <a:rPr lang="en" sz="3600" b="1" dirty="0" smtClean="0">
                <a:solidFill>
                  <a:schemeClr val="dk1"/>
                </a:solidFill>
              </a:rPr>
            </a:br>
            <a:r>
              <a:rPr lang="en" sz="3600" b="1" dirty="0">
                <a:solidFill>
                  <a:schemeClr val="dk1"/>
                </a:solidFill>
              </a:rPr>
              <a:t/>
            </a:r>
            <a:br>
              <a:rPr lang="en" sz="3600" b="1" dirty="0">
                <a:solidFill>
                  <a:schemeClr val="dk1"/>
                </a:solidFill>
              </a:rPr>
            </a:br>
            <a:r>
              <a:rPr lang="en" sz="3600" b="1" dirty="0" smtClean="0">
                <a:solidFill>
                  <a:schemeClr val="dk1"/>
                </a:solidFill>
              </a:rPr>
              <a:t/>
            </a:r>
            <a:br>
              <a:rPr lang="en" sz="3600" b="1" dirty="0" smtClean="0">
                <a:solidFill>
                  <a:schemeClr val="dk1"/>
                </a:solidFill>
              </a:rPr>
            </a:br>
            <a:r>
              <a:rPr lang="en" sz="3600" b="1" dirty="0">
                <a:solidFill>
                  <a:schemeClr val="dk1"/>
                </a:solidFill>
              </a:rPr>
              <a:t> </a:t>
            </a:r>
            <a:r>
              <a:rPr lang="en" sz="3600" b="1" dirty="0" smtClean="0">
                <a:solidFill>
                  <a:schemeClr val="dk1"/>
                </a:solidFill>
              </a:rPr>
              <a:t/>
            </a:r>
            <a:br>
              <a:rPr lang="en" sz="3600" b="1" dirty="0" smtClean="0">
                <a:solidFill>
                  <a:schemeClr val="dk1"/>
                </a:solidFill>
              </a:rPr>
            </a:br>
            <a:r>
              <a:rPr lang="en" sz="3600" b="1" i="0" u="none" strike="noStrike" cap="none" baseline="0" dirty="0" smtClean="0">
                <a:solidFill>
                  <a:schemeClr val="dk1"/>
                </a:solidFill>
              </a:rPr>
              <a:t>Create </a:t>
            </a: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good jobs for Chicagoans and ensure that all city residents benefit from downtown jobs.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2581957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</a:rPr>
              <a:t>Require that entities receiving city public subsidies create jobs for Chicago residents, track that entity’s fulfillment of that commitment, and claw back subsidies when they fall short.</a:t>
            </a:r>
          </a:p>
          <a:p>
            <a:endParaRPr lang="en" sz="2000" b="0" i="0" u="none" strike="noStrike" cap="none" baseline="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</a:rPr>
              <a:t>Create living wage requirements with all city subsidy programs.  </a:t>
            </a:r>
          </a:p>
          <a:p>
            <a:endParaRPr lang="en" sz="2000" b="0" i="0" u="none" strike="noStrike" cap="none" baseline="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</a:rPr>
              <a:t>Implement a commuter tax to compensate the city for its public safety costs, transportation costs, infrastructure costs, and TIF subsidies, and ease the burden on Chicago-resident taxpayers, for whom the benefits of downtown job growth have been disproportionately small.</a:t>
            </a:r>
          </a:p>
          <a:p>
            <a:endParaRPr lang="en" sz="1800" b="0" i="0" u="none" strike="noStrike" cap="none" baseline="0" dirty="0">
              <a:solidFill>
                <a:schemeClr val="dk1"/>
              </a:solidFill>
            </a:endParaRPr>
          </a:p>
          <a:p>
            <a:endParaRPr lang="en" sz="18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376775"/>
            <a:ext cx="8229600" cy="173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</a:rPr>
              <a:t>Make sure that subsidies lead to equity for all, not benefits for a small few.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332199"/>
            <a:ext cx="8229600" cy="4145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</a:rPr>
              <a:t>Implement "Robin Hood" porting to take TIF money from wealthy downtown areas and invest them into truly blighted communities.</a:t>
            </a:r>
          </a:p>
          <a:p>
            <a:endParaRPr lang="en" sz="2400" b="0" i="0" u="none" strike="noStrike" cap="none" baseline="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</a:rPr>
              <a:t>Develop a fixed formula that declares a surplus in prosperous TIF districts and returns a set portion back to local taxing bodies.</a:t>
            </a:r>
          </a:p>
          <a:p>
            <a:endParaRPr lang="en" sz="1800" b="0" i="0" u="none" strike="noStrike" cap="none" baseline="0" dirty="0">
              <a:solidFill>
                <a:schemeClr val="dk1"/>
              </a:solidFill>
            </a:endParaRPr>
          </a:p>
          <a:p>
            <a:endParaRPr lang="en" sz="1800" b="0" i="0" u="none" strike="noStrike" cap="none" baseline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</TotalTime>
  <Words>565</Words>
  <Application>Microsoft Office PowerPoint</Application>
  <PresentationFormat>On-screen Show (4:3)</PresentationFormat>
  <Paragraphs>24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simple-light</vt:lpstr>
      <vt:lpstr>Downtown Prosperity, Neighborhood Neglect:    Chicago’s Black and Latino Workers Left Behind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       Create good jobs for Chicagoans and ensure that all city residents benefit from downtown jobs.</vt:lpstr>
      <vt:lpstr>Make sure that subsidies lead to equity for all, not benefits for a small few.</vt:lpstr>
      <vt:lpstr>Ensure that tax dollars be spent on quality public services, not private developers and financiers.</vt:lpstr>
      <vt:lpstr>Improve conditions in struggling communities by raising standards for lowest-wage workers.</vt:lpstr>
      <vt:lpstr>Reduce the tax burden on low and middle-income families while addressing Illinois’ structural deficit.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Prosperity, Neighborhood Neglect:    Chicago’s Black and Latino Workers Left Behind</dc:title>
  <dc:creator>amisha</dc:creator>
  <cp:lastModifiedBy>amisha</cp:lastModifiedBy>
  <cp:revision>8</cp:revision>
  <dcterms:modified xsi:type="dcterms:W3CDTF">2014-09-12T14:22:36Z</dcterms:modified>
</cp:coreProperties>
</file>